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323" r:id="rId2"/>
    <p:sldId id="260" r:id="rId3"/>
    <p:sldId id="358" r:id="rId4"/>
    <p:sldId id="263" r:id="rId5"/>
    <p:sldId id="264" r:id="rId6"/>
    <p:sldId id="265" r:id="rId7"/>
    <p:sldId id="266" r:id="rId8"/>
    <p:sldId id="267" r:id="rId9"/>
    <p:sldId id="287" r:id="rId10"/>
    <p:sldId id="281" r:id="rId11"/>
    <p:sldId id="301" r:id="rId12"/>
    <p:sldId id="303" r:id="rId13"/>
    <p:sldId id="304" r:id="rId14"/>
    <p:sldId id="305" r:id="rId15"/>
    <p:sldId id="320" r:id="rId16"/>
    <p:sldId id="316" r:id="rId17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5" d="100"/>
          <a:sy n="95" d="100"/>
        </p:scale>
        <p:origin x="-92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4A7D03-3F3A-429B-9DDB-01EF565B3CAF}" type="datetimeFigureOut">
              <a:rPr lang="en-US" smtClean="0"/>
              <a:t>9/26/2017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BBA610-108E-4118-AF98-9112E18F3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1107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BBA610-108E-4118-AF98-9112E18F3AE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8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DC679-12A3-4DE9-82EA-341BABFFC372}" type="datetime1">
              <a:rPr lang="zh-CN" altLang="en-US" smtClean="0"/>
              <a:t>2017/9/26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E05AF-3B33-40EF-A72B-B3E3AB3A87C2}" type="datetime1">
              <a:rPr lang="zh-CN" altLang="en-US" smtClean="0"/>
              <a:t>2017/9/26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1DF62-B0BA-4049-9CE6-1EDA25C3B48C}" type="datetime1">
              <a:rPr lang="zh-CN" altLang="en-US" smtClean="0"/>
              <a:t>2017/9/26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2C26F-E12D-4D6F-A57B-F7C6BA90C7F7}" type="datetime1">
              <a:rPr lang="zh-CN" altLang="en-US" smtClean="0"/>
              <a:t>2017/9/26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93F1B-0BBD-4476-8ED6-8D8B61509482}" type="datetime1">
              <a:rPr lang="zh-CN" altLang="en-US" smtClean="0"/>
              <a:t>2017/9/26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4465-F6E2-4E3D-A35F-04703C4FF37E}" type="datetime1">
              <a:rPr lang="zh-CN" altLang="en-US" smtClean="0"/>
              <a:t>2017/9/26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ACBF6-9E34-468F-B8CB-22181F05A96D}" type="datetime1">
              <a:rPr lang="zh-CN" altLang="en-US" smtClean="0"/>
              <a:t>2017/9/26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9E4C7-8236-4712-92DF-6F0388ECA6C6}" type="datetime1">
              <a:rPr lang="zh-CN" altLang="en-US" smtClean="0"/>
              <a:t>2017/9/26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2CF46-F60E-410B-978F-4CB06831A8E9}" type="datetime1">
              <a:rPr lang="zh-CN" altLang="en-US" smtClean="0"/>
              <a:t>2017/9/26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9764B-8A76-4571-8FBD-8EFA95DFA121}" type="datetime1">
              <a:rPr lang="zh-CN" altLang="en-US" smtClean="0"/>
              <a:t>2017/9/26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30DF8-6A4F-46AA-8D5E-5065935993C8}" type="datetime1">
              <a:rPr lang="zh-CN" altLang="en-US" smtClean="0"/>
              <a:t>2017/9/26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88A689-1C5A-4236-B1B3-04753B2D75DC}" type="datetime1">
              <a:rPr lang="zh-CN" altLang="en-US" smtClean="0"/>
              <a:t>2017/9/26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0.png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6" Type="http://schemas.openxmlformats.org/officeDocument/2006/relationships/image" Target="../media/image230.png"/><Relationship Id="rId5" Type="http://schemas.openxmlformats.org/officeDocument/2006/relationships/image" Target="../media/image9.png"/><Relationship Id="rId4" Type="http://schemas.openxmlformats.org/officeDocument/2006/relationships/image" Target="../media/image20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7.wmv"/><Relationship Id="rId1" Type="http://schemas.microsoft.com/office/2007/relationships/media" Target="../media/media7.wmv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8.wmv"/><Relationship Id="rId1" Type="http://schemas.microsoft.com/office/2007/relationships/media" Target="../media/media8.wmv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8.wmv"/><Relationship Id="rId1" Type="http://schemas.microsoft.com/office/2007/relationships/media" Target="../media/media8.wmv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9.wmv"/><Relationship Id="rId1" Type="http://schemas.microsoft.com/office/2007/relationships/media" Target="../media/media9.wmv"/><Relationship Id="rId5" Type="http://schemas.openxmlformats.org/officeDocument/2006/relationships/image" Target="../media/image17.png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0.wmv"/><Relationship Id="rId1" Type="http://schemas.microsoft.com/office/2007/relationships/media" Target="../media/media10.wmv"/><Relationship Id="rId5" Type="http://schemas.openxmlformats.org/officeDocument/2006/relationships/image" Target="../media/image680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hyperlink" Target="http://demonstrations.wolfram.com/author.html?author=Kenny%20F.%20Stephens%20II" TargetMode="External"/><Relationship Id="rId5" Type="http://schemas.openxmlformats.org/officeDocument/2006/relationships/hyperlink" Target="http://demonstrations.wolfram.com/SimpleHarmonicMotionOfASpring/" TargetMode="Externa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80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110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67544" y="548680"/>
            <a:ext cx="8424936" cy="9541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 smtClean="0"/>
              <a:t>A quick run through of 180 </a:t>
            </a:r>
            <a:r>
              <a:rPr lang="en-US" sz="2800" b="1" dirty="0"/>
              <a:t>years of Classical </a:t>
            </a:r>
            <a:r>
              <a:rPr lang="en-US" sz="2800" b="1" dirty="0" smtClean="0"/>
              <a:t>Mechanics – for better appreciation of Quantum Mechanics </a:t>
            </a:r>
            <a:endParaRPr lang="en-US" sz="28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</a:t>
            </a:fld>
            <a:endParaRPr lang="zh-CN" altLang="en-US"/>
          </a:p>
        </p:txBody>
      </p:sp>
      <p:sp>
        <p:nvSpPr>
          <p:cNvPr id="5" name="TextBox 4"/>
          <p:cNvSpPr txBox="1"/>
          <p:nvPr/>
        </p:nvSpPr>
        <p:spPr>
          <a:xfrm>
            <a:off x="971600" y="2708920"/>
            <a:ext cx="75608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following pages contain the animations that go with the discussion on Newtonian, </a:t>
            </a:r>
            <a:r>
              <a:rPr lang="en-US" sz="2400" dirty="0" err="1" smtClean="0"/>
              <a:t>Lagrangian</a:t>
            </a:r>
            <a:r>
              <a:rPr lang="en-US" sz="2400" dirty="0" smtClean="0"/>
              <a:t>, and Hamiltonian mechanics.  </a:t>
            </a:r>
            <a:r>
              <a:rPr lang="en-US" sz="2400" dirty="0"/>
              <a:t>C</a:t>
            </a:r>
            <a:r>
              <a:rPr lang="en-US" sz="2400" dirty="0" smtClean="0"/>
              <a:t>lick on the bar below each figure for the animation.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58279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1256" y="382340"/>
            <a:ext cx="7499176" cy="886420"/>
          </a:xfrm>
        </p:spPr>
        <p:txBody>
          <a:bodyPr/>
          <a:lstStyle/>
          <a:p>
            <a:r>
              <a:rPr lang="en-US" altLang="zh-HK" sz="2800" dirty="0" smtClean="0"/>
              <a:t>Back to Harmonic Oscillator as example </a:t>
            </a:r>
            <a:r>
              <a:rPr lang="en-US" altLang="zh-HK" sz="2800" dirty="0"/>
              <a:t/>
            </a:r>
            <a:br>
              <a:rPr lang="en-US" altLang="zh-HK" sz="2800" dirty="0"/>
            </a:br>
            <a:r>
              <a:rPr lang="en-US" altLang="zh-HK" sz="2400" dirty="0"/>
              <a:t>(PE &amp; KE </a:t>
            </a:r>
            <a:r>
              <a:rPr lang="en-US" altLang="zh-HK" sz="2400" dirty="0" smtClean="0"/>
              <a:t>&amp; E vs </a:t>
            </a:r>
            <a:r>
              <a:rPr lang="en-US" altLang="zh-HK" sz="2400" dirty="0"/>
              <a:t>time)</a:t>
            </a:r>
            <a:endParaRPr lang="zh-HK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版面配置區 3"/>
              <p:cNvSpPr>
                <a:spLocks noGrp="1"/>
              </p:cNvSpPr>
              <p:nvPr>
                <p:ph type="body" sz="half" idx="2"/>
              </p:nvPr>
            </p:nvSpPr>
            <p:spPr>
              <a:xfrm>
                <a:off x="195535" y="2276872"/>
                <a:ext cx="3008313" cy="4691063"/>
              </a:xfrm>
            </p:spPr>
            <p:txBody>
              <a:bodyPr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TW" i="1" dirty="0">
                  <a:latin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TW" i="1" smtClean="0"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𝑎𝑥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. = </m:t>
                    </m:r>
                    <m:f>
                      <m:fPr>
                        <m:ctrlPr>
                          <a:rPr lang="en-US" altLang="zh-HK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altLang="zh-HK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HK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altLang="zh-HK" b="0" i="1" smtClean="0">
                        <a:latin typeface="Cambria Math" panose="02040503050406030204" pitchFamily="18" charset="0"/>
                      </a:rPr>
                      <m:t>𝑘</m:t>
                    </m:r>
                    <m:sSup>
                      <m:sSupPr>
                        <m:ctrlPr>
                          <a:rPr lang="en-US" altLang="zh-HK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altLang="zh-HK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altLang="zh-HK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HK" b="0" i="1" smtClean="0">
                        <a:latin typeface="Cambria Math" panose="02040503050406030204" pitchFamily="18" charset="0"/>
                      </a:rPr>
                      <m:t>=0.125</m:t>
                    </m:r>
                  </m:oMath>
                </a14:m>
                <a:endParaRPr lang="zh-HK" altLang="en-US" dirty="0"/>
              </a:p>
            </p:txBody>
          </p:sp>
        </mc:Choice>
        <mc:Fallback xmlns="">
          <p:sp>
            <p:nvSpPr>
              <p:cNvPr id="4" name="文字版面配置區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2"/>
              </p:nvPr>
            </p:nvSpPr>
            <p:spPr>
              <a:xfrm>
                <a:off x="195535" y="2276872"/>
                <a:ext cx="3008313" cy="4691063"/>
              </a:xfrm>
              <a:blipFill rotWithShape="1">
                <a:blip r:embed="rId4"/>
                <a:stretch>
                  <a:fillRect l="-2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620" y="924322"/>
            <a:ext cx="3695700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版面配置區 3"/>
              <p:cNvSpPr txBox="1">
                <a:spLocks/>
              </p:cNvSpPr>
              <p:nvPr/>
            </p:nvSpPr>
            <p:spPr>
              <a:xfrm>
                <a:off x="395536" y="3145804"/>
                <a:ext cx="3024336" cy="352355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altLang="zh-HK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新細明體"/>
                    <a:cs typeface="+mn-cs"/>
                  </a:rPr>
                  <a:t>Amplitude: </a:t>
                </a:r>
                <a:br>
                  <a:rPr kumimoji="0" lang="en-US" altLang="zh-HK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新細明體"/>
                    <a:cs typeface="+mn-cs"/>
                  </a:rPr>
                </a:br>
                <a:r>
                  <a:rPr kumimoji="0" lang="en-US" altLang="zh-HK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新細明體"/>
                    <a:cs typeface="+mn-cs"/>
                  </a:rPr>
                  <a:t>A = 0.5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altLang="zh-HK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新細明體"/>
                    <a:cs typeface="+mn-cs"/>
                  </a:rPr>
                  <a:t>Spring constant:</a:t>
                </a:r>
                <a:br>
                  <a:rPr kumimoji="0" lang="en-US" altLang="zh-HK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新細明體"/>
                    <a:cs typeface="+mn-cs"/>
                  </a:rPr>
                </a:br>
                <a:r>
                  <a:rPr kumimoji="0" lang="en-US" altLang="zh-HK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新細明體"/>
                    <a:cs typeface="+mn-cs"/>
                  </a:rPr>
                  <a:t>k = 1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altLang="zh-HK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新細明體"/>
                    <a:cs typeface="+mn-cs"/>
                  </a:rPr>
                  <a:t>Mass:</a:t>
                </a:r>
                <a:br>
                  <a:rPr kumimoji="0" lang="en-US" altLang="zh-HK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新細明體"/>
                    <a:cs typeface="+mn-cs"/>
                  </a:rPr>
                </a:br>
                <a:r>
                  <a:rPr kumimoji="0" lang="en-US" altLang="zh-HK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新細明體"/>
                    <a:cs typeface="+mn-cs"/>
                  </a:rPr>
                  <a:t>m = 2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altLang="zh-HK" sz="1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新細明體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altLang="zh-HK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新細明體"/>
                    <a:cs typeface="+mn-cs"/>
                  </a:rPr>
                  <a:t>Motion: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lang="en-US" altLang="zh-HK" i="1" noProof="0" dirty="0" smtClean="0">
                    <a:solidFill>
                      <a:sysClr val="windowText" lastClr="000000"/>
                    </a:solidFill>
                  </a:rPr>
                  <a:t>x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altLang="zh-HK" sz="16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/>
                            <a:cs typeface="+mn-cs"/>
                          </a:rPr>
                        </m:ctrlPr>
                      </m:dPr>
                      <m:e>
                        <m:r>
                          <a:rPr kumimoji="0" lang="en-US" altLang="zh-HK" sz="16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𝑡</m:t>
                        </m:r>
                      </m:e>
                    </m:d>
                    <m:r>
                      <a:rPr kumimoji="0" lang="en-US" altLang="zh-HK" sz="16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 </m:t>
                    </m:r>
                    <m:r>
                      <a:rPr kumimoji="0" lang="en-US" altLang="zh-HK" sz="16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𝐴</m:t>
                    </m:r>
                    <m:func>
                      <m:funcPr>
                        <m:ctrlPr>
                          <a:rPr kumimoji="0" lang="en-US" altLang="zh-HK" sz="16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/>
                            <a:cs typeface="+mn-cs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altLang="zh-HK" sz="1600" b="0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kumimoji="0" lang="en-US" altLang="zh-HK" sz="16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ysClr val="windowText" lastClr="00000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</m:ctrlPr>
                          </m:dPr>
                          <m:e>
                            <m:rad>
                              <m:radPr>
                                <m:degHide m:val="on"/>
                                <m:ctrlPr>
                                  <a:rPr kumimoji="0" lang="en-US" altLang="zh-HK" sz="16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sysClr val="windowText" lastClr="000000"/>
                                    </a:solidFill>
                                    <a:effectLst/>
                                    <a:uLnTx/>
                                    <a:uFillTx/>
                                    <a:latin typeface="Cambria Math"/>
                                    <a:cs typeface="+mn-cs"/>
                                  </a:rPr>
                                </m:ctrlPr>
                              </m:radPr>
                              <m:deg/>
                              <m:e>
                                <m:f>
                                  <m:fPr>
                                    <m:ctrlPr>
                                      <a:rPr kumimoji="0" lang="en-US" altLang="zh-HK" sz="1600" b="0" i="1" u="none" strike="noStrike" kern="1200" cap="none" spc="0" normalizeH="0" baseline="0" noProof="0" dirty="0" smtClean="0">
                                        <a:ln>
                                          <a:noFill/>
                                        </a:ln>
                                        <a:solidFill>
                                          <a:sysClr val="windowText" lastClr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kumimoji="0" lang="en-US" altLang="zh-HK" sz="1600" b="0" i="1" u="none" strike="noStrike" kern="1200" cap="none" spc="0" normalizeH="0" baseline="0" noProof="0" dirty="0" smtClean="0">
                                        <a:ln>
                                          <a:noFill/>
                                        </a:ln>
                                        <a:solidFill>
                                          <a:sysClr val="windowText" lastClr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𝑘</m:t>
                                    </m:r>
                                  </m:num>
                                  <m:den>
                                    <m:r>
                                      <a:rPr kumimoji="0" lang="en-US" altLang="zh-HK" sz="1600" b="0" i="1" u="none" strike="noStrike" kern="1200" cap="none" spc="0" normalizeH="0" baseline="0" noProof="0" dirty="0" smtClean="0">
                                        <a:ln>
                                          <a:noFill/>
                                        </a:ln>
                                        <a:solidFill>
                                          <a:sysClr val="windowText" lastClr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𝑚</m:t>
                                    </m:r>
                                  </m:den>
                                </m:f>
                              </m:e>
                            </m:rad>
                            <m:r>
                              <a:rPr kumimoji="0" lang="en-US" altLang="zh-HK" sz="16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ysClr val="windowText" lastClr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𝑡</m:t>
                            </m:r>
                          </m:e>
                        </m:d>
                      </m:e>
                    </m:func>
                  </m:oMath>
                </a14:m>
                <a:endParaRPr kumimoji="0" lang="en-US" altLang="zh-HK" sz="1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新細明體"/>
                  <a:cs typeface="+mn-cs"/>
                </a:endParaRPr>
              </a:p>
            </p:txBody>
          </p:sp>
        </mc:Choice>
        <mc:Fallback xmlns="">
          <p:sp>
            <p:nvSpPr>
              <p:cNvPr id="7" name="文字版面配置區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3145804"/>
                <a:ext cx="3024336" cy="3523556"/>
              </a:xfrm>
              <a:prstGeom prst="rect">
                <a:avLst/>
              </a:prstGeom>
              <a:blipFill rotWithShape="1">
                <a:blip r:embed="rId6"/>
                <a:stretch>
                  <a:fillRect l="-1210" t="-1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Ani9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48272" y="2708920"/>
            <a:ext cx="6172200" cy="3138488"/>
          </a:xfrm>
        </p:spPr>
      </p:pic>
      <p:sp>
        <p:nvSpPr>
          <p:cNvPr id="9" name="TextBox 8"/>
          <p:cNvSpPr txBox="1"/>
          <p:nvPr/>
        </p:nvSpPr>
        <p:spPr>
          <a:xfrm>
            <a:off x="3834659" y="2103239"/>
            <a:ext cx="3329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Total Energy        E = K + V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3275856" y="6381328"/>
            <a:ext cx="45471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[Animation credit:  LEUNG Chun </a:t>
            </a:r>
            <a:r>
              <a:rPr lang="en-US" sz="1400" dirty="0" err="1" smtClean="0"/>
              <a:t>Hei</a:t>
            </a:r>
            <a:r>
              <a:rPr lang="en-US" sz="1400" dirty="0" smtClean="0"/>
              <a:t> (MPhil Student, CUHK)]</a:t>
            </a:r>
            <a:endParaRPr lang="en-US" sz="1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9237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188640"/>
            <a:ext cx="83529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70C0"/>
                </a:solidFill>
              </a:rPr>
              <a:t>Good Stuff #4: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i="1" dirty="0" smtClean="0"/>
              <a:t>Principle of Least Action (Hamilton)</a:t>
            </a:r>
            <a:endParaRPr lang="en-US" sz="2800" b="1" i="1" dirty="0"/>
          </a:p>
        </p:txBody>
      </p:sp>
      <p:sp>
        <p:nvSpPr>
          <p:cNvPr id="3" name="TextBox 2"/>
          <p:cNvSpPr txBox="1"/>
          <p:nvPr/>
        </p:nvSpPr>
        <p:spPr>
          <a:xfrm>
            <a:off x="539552" y="1196752"/>
            <a:ext cx="5310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 way to interpret the Lagrange equation</a:t>
            </a:r>
            <a:endParaRPr lang="en-US" sz="24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351" y="1052736"/>
            <a:ext cx="210502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916832"/>
            <a:ext cx="7702054" cy="4745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12160" y="6011996"/>
            <a:ext cx="2137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(This is the question)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5390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29208" y="394742"/>
            <a:ext cx="8507288" cy="585986"/>
          </a:xfrm>
        </p:spPr>
        <p:txBody>
          <a:bodyPr>
            <a:normAutofit/>
          </a:bodyPr>
          <a:lstStyle/>
          <a:p>
            <a:r>
              <a:rPr lang="en-US" altLang="zh-HK" sz="2400" dirty="0" smtClean="0"/>
              <a:t>Harmonic </a:t>
            </a:r>
            <a:r>
              <a:rPr lang="en-US" altLang="zh-HK" sz="2400" dirty="0"/>
              <a:t>oscillator (</a:t>
            </a:r>
            <a:r>
              <a:rPr lang="en-US" altLang="zh-HK" sz="2400" dirty="0">
                <a:solidFill>
                  <a:schemeClr val="accent6">
                    <a:lumMod val="75000"/>
                  </a:schemeClr>
                </a:solidFill>
              </a:rPr>
              <a:t>Configuration Space</a:t>
            </a:r>
            <a:r>
              <a:rPr lang="en-US" altLang="zh-HK" sz="2400" dirty="0"/>
              <a:t>, </a:t>
            </a:r>
            <a:r>
              <a:rPr lang="en-US" altLang="zh-HK" sz="2400" dirty="0" smtClean="0"/>
              <a:t>displayed horizontally)</a:t>
            </a:r>
            <a:endParaRPr lang="zh-HK" altLang="en-US" sz="2400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323528" y="1330225"/>
            <a:ext cx="3008313" cy="4691063"/>
          </a:xfrm>
        </p:spPr>
        <p:txBody>
          <a:bodyPr>
            <a:normAutofit/>
          </a:bodyPr>
          <a:lstStyle/>
          <a:p>
            <a:r>
              <a:rPr lang="en-US" altLang="zh-HK" sz="2400" dirty="0" err="1" smtClean="0"/>
              <a:t>Lagrangian</a:t>
            </a:r>
            <a:r>
              <a:rPr lang="en-US" altLang="zh-HK" sz="2400" dirty="0" smtClean="0"/>
              <a:t> Mechanics is about the </a:t>
            </a:r>
            <a:r>
              <a:rPr lang="en-US" altLang="zh-HK" sz="2400" b="1" dirty="0" smtClean="0"/>
              <a:t>configuration space</a:t>
            </a:r>
            <a:r>
              <a:rPr lang="en-US" altLang="zh-HK" sz="2400" dirty="0" smtClean="0"/>
              <a:t>, which is just </a:t>
            </a:r>
            <a:r>
              <a:rPr lang="en-US" altLang="zh-HK" sz="2400" i="1" dirty="0" smtClean="0"/>
              <a:t>x</a:t>
            </a:r>
            <a:r>
              <a:rPr lang="en-US" altLang="zh-HK" sz="2400" dirty="0" smtClean="0"/>
              <a:t> (a line for 1D problem).  The Euler-Lagrange equation (equation of motion) governs how the system evolves in configuration space in time, thus just </a:t>
            </a:r>
            <a:r>
              <a:rPr lang="en-US" altLang="zh-HK" sz="2400" i="1" dirty="0" smtClean="0"/>
              <a:t>x(t)</a:t>
            </a:r>
            <a:r>
              <a:rPr lang="en-US" altLang="zh-HK" sz="2400" dirty="0" smtClean="0"/>
              <a:t>. </a:t>
            </a:r>
            <a:endParaRPr lang="zh-HK" altLang="en-US" sz="2400" dirty="0"/>
          </a:p>
        </p:txBody>
      </p:sp>
      <p:pic>
        <p:nvPicPr>
          <p:cNvPr id="5" name="Ani1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07779" y="1592436"/>
            <a:ext cx="5096669" cy="3060700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6456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ni13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79912" y="980728"/>
            <a:ext cx="4592613" cy="4772160"/>
          </a:xfrm>
        </p:spPr>
      </p:pic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529208" y="260648"/>
            <a:ext cx="8507288" cy="585986"/>
          </a:xfrm>
        </p:spPr>
        <p:txBody>
          <a:bodyPr>
            <a:normAutofit/>
          </a:bodyPr>
          <a:lstStyle/>
          <a:p>
            <a:r>
              <a:rPr lang="en-US" altLang="zh-HK" sz="2400" dirty="0" smtClean="0"/>
              <a:t>Harmonic </a:t>
            </a:r>
            <a:r>
              <a:rPr lang="en-US" altLang="zh-HK" sz="2400" dirty="0"/>
              <a:t>oscillator (</a:t>
            </a:r>
            <a:r>
              <a:rPr lang="en-US" altLang="zh-HK" sz="2400" dirty="0">
                <a:solidFill>
                  <a:schemeClr val="accent6">
                    <a:lumMod val="75000"/>
                  </a:schemeClr>
                </a:solidFill>
              </a:rPr>
              <a:t>Configuration Space</a:t>
            </a:r>
            <a:r>
              <a:rPr lang="en-US" altLang="zh-HK" sz="2400" dirty="0"/>
              <a:t>, </a:t>
            </a:r>
            <a:r>
              <a:rPr lang="en-US" altLang="zh-HK" sz="2400" dirty="0" smtClean="0"/>
              <a:t>displayed vertically)</a:t>
            </a:r>
            <a:endParaRPr lang="zh-HK" altLang="en-US" sz="2400" dirty="0"/>
          </a:p>
        </p:txBody>
      </p:sp>
      <p:sp>
        <p:nvSpPr>
          <p:cNvPr id="7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323528" y="1124744"/>
            <a:ext cx="3008313" cy="4896544"/>
          </a:xfrm>
        </p:spPr>
        <p:txBody>
          <a:bodyPr>
            <a:normAutofit/>
          </a:bodyPr>
          <a:lstStyle/>
          <a:p>
            <a:r>
              <a:rPr lang="en-US" altLang="zh-HK" sz="2400" dirty="0" err="1" smtClean="0"/>
              <a:t>Lagrangian</a:t>
            </a:r>
            <a:r>
              <a:rPr lang="en-US" altLang="zh-HK" sz="2400" dirty="0" smtClean="0"/>
              <a:t> mechanics is about the </a:t>
            </a:r>
            <a:r>
              <a:rPr lang="en-US" altLang="zh-HK" sz="2400" b="1" dirty="0" smtClean="0"/>
              <a:t>configuration space</a:t>
            </a:r>
            <a:r>
              <a:rPr lang="en-US" altLang="zh-HK" sz="2400" dirty="0" smtClean="0"/>
              <a:t>, which is just </a:t>
            </a:r>
            <a:r>
              <a:rPr lang="en-US" altLang="zh-HK" sz="2400" i="1" dirty="0" smtClean="0"/>
              <a:t>x</a:t>
            </a:r>
            <a:r>
              <a:rPr lang="en-US" altLang="zh-HK" sz="2400" dirty="0" smtClean="0"/>
              <a:t> (a line for 1D problem).  The Euler-Lagrange equation (equation of motion) gives how the system evolves in configuration space in time, thus just </a:t>
            </a:r>
            <a:r>
              <a:rPr lang="en-US" altLang="zh-HK" sz="2400" i="1" dirty="0" smtClean="0"/>
              <a:t>x(t)</a:t>
            </a:r>
            <a:r>
              <a:rPr lang="en-US" altLang="zh-HK" sz="2400" dirty="0" smtClean="0"/>
              <a:t>, here displayed vertically.</a:t>
            </a:r>
            <a:endParaRPr lang="zh-HK" altLang="en-US" sz="2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8396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014" y="1196752"/>
            <a:ext cx="321945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ni1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5536" y="476672"/>
            <a:ext cx="4592613" cy="31683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7544" y="3933056"/>
            <a:ext cx="8140498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[</a:t>
            </a:r>
            <a:r>
              <a:rPr lang="en-US" dirty="0" err="1" smtClean="0"/>
              <a:t>Maupertuis</a:t>
            </a:r>
            <a:r>
              <a:rPr lang="en-US" dirty="0" smtClean="0"/>
              <a:t> (1747), </a:t>
            </a:r>
            <a:r>
              <a:rPr lang="en-US" dirty="0" err="1" smtClean="0"/>
              <a:t>d’Alembert</a:t>
            </a:r>
            <a:r>
              <a:rPr lang="en-US" dirty="0" smtClean="0"/>
              <a:t> (1743), Euler and Lagrange (1750’s), Hamilton (1834)]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299619" y="260648"/>
            <a:ext cx="4520853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What is so special about the actual trajectory?</a:t>
            </a:r>
            <a:endParaRPr lang="en-US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420319"/>
            <a:ext cx="7029450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004048" y="5631631"/>
            <a:ext cx="35843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(The Least Action Principle)</a:t>
            </a: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774352" y="6444044"/>
            <a:ext cx="7614072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Why taken so long (90 years)?  Need to wait for the </a:t>
            </a:r>
            <a:r>
              <a:rPr lang="en-US" dirty="0" err="1" smtClean="0"/>
              <a:t>maths</a:t>
            </a:r>
            <a:r>
              <a:rPr lang="en-US" dirty="0" smtClean="0"/>
              <a:t> (calculus of variation)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977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版面配置區 3"/>
              <p:cNvSpPr>
                <a:spLocks noGrp="1"/>
              </p:cNvSpPr>
              <p:nvPr>
                <p:ph type="body" sz="half" idx="2"/>
              </p:nvPr>
            </p:nvSpPr>
            <p:spPr>
              <a:xfrm>
                <a:off x="251520" y="1628800"/>
                <a:ext cx="3008313" cy="4691063"/>
              </a:xfrm>
            </p:spPr>
            <p:txBody>
              <a:bodyPr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HK" dirty="0">
                    <a:latin typeface="Cambria Math" panose="02040503050406030204" pitchFamily="18" charset="0"/>
                  </a:rPr>
                  <a:t>Action for 3 periods of oscillation vs the weighting of the error function r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HK" dirty="0">
                  <a:latin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HK" dirty="0">
                    <a:latin typeface="Cambria Math" panose="02040503050406030204" pitchFamily="18" charset="0"/>
                  </a:rPr>
                  <a:t>Wrong </a:t>
                </a:r>
                <a:r>
                  <a:rPr lang="en-US" altLang="zh-HK" b="0" dirty="0">
                    <a:latin typeface="Cambria Math" panose="02040503050406030204" pitchFamily="18" charset="0"/>
                  </a:rPr>
                  <a:t>Motion:</a:t>
                </a:r>
                <a:r>
                  <a:rPr lang="en-US" altLang="zh-HK" b="0" i="1" dirty="0">
                    <a:latin typeface="Cambria Math" panose="02040503050406030204" pitchFamily="18" charset="0"/>
                  </a:rPr>
                  <a:t/>
                </a:r>
                <a:br>
                  <a:rPr lang="en-US" altLang="zh-HK" b="0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n-US" altLang="zh-HK" b="0" i="1" smtClean="0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US" altLang="zh-HK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altLang="zh-HK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altLang="zh-HK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HK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altLang="zh-HK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HK" b="0" i="0" smtClean="0">
                        <a:latin typeface="Cambria Math" panose="02040503050406030204" pitchFamily="18" charset="0"/>
                      </a:rPr>
                      <m:t>cos</m:t>
                    </m:r>
                    <m:r>
                      <a:rPr lang="en-US" altLang="zh-HK" b="0" i="1" smtClean="0">
                        <a:latin typeface="Cambria Math" panose="02040503050406030204" pitchFamily="18" charset="0"/>
                      </a:rPr>
                      <m:t>⁡(</m:t>
                    </m:r>
                    <m:rad>
                      <m:radPr>
                        <m:degHide m:val="on"/>
                        <m:ctrlPr>
                          <a:rPr lang="en-US" altLang="zh-HK" b="0" i="1" smtClean="0">
                            <a:latin typeface="Cambria Math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altLang="zh-HK" b="0" i="1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altLang="zh-HK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num>
                          <m:den>
                            <m:r>
                              <a:rPr lang="en-US" altLang="zh-HK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den>
                        </m:f>
                      </m:e>
                    </m:rad>
                    <m:d>
                      <m:dPr>
                        <m:ctrlPr>
                          <a:rPr lang="en-US" altLang="zh-HK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altLang="zh-HK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altLang="zh-HK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zh-HK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func>
                          <m:funcPr>
                            <m:ctrlPr>
                              <a:rPr lang="en-US" altLang="zh-HK" b="0" i="1" smtClean="0"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zh-HK" b="0" i="0" smtClean="0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altLang="zh-HK" b="0" i="1" smtClean="0">
                                    <a:latin typeface="Cambria Math"/>
                                  </a:rPr>
                                </m:ctrlPr>
                              </m:dPr>
                              <m:e>
                                <m:rad>
                                  <m:radPr>
                                    <m:degHide m:val="on"/>
                                    <m:ctrlPr>
                                      <a:rPr lang="en-US" altLang="zh-HK" b="0" i="1" smtClean="0">
                                        <a:latin typeface="Cambria Math"/>
                                      </a:rPr>
                                    </m:ctrlPr>
                                  </m:radPr>
                                  <m:deg/>
                                  <m:e>
                                    <m:f>
                                      <m:fPr>
                                        <m:ctrlPr>
                                          <a:rPr lang="en-US" altLang="zh-HK" b="0" i="1" smtClean="0">
                                            <a:latin typeface="Cambria Math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altLang="zh-HK" b="0" i="1" smtClean="0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num>
                                      <m:den>
                                        <m:r>
                                          <a:rPr lang="en-US" altLang="zh-HK" b="0" i="1" smtClean="0"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den>
                                    </m:f>
                                  </m:e>
                                </m:rad>
                                <m:r>
                                  <a:rPr lang="en-US" altLang="zh-HK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e>
                        </m:func>
                      </m:e>
                    </m:d>
                  </m:oMath>
                </a14:m>
                <a:endParaRPr lang="en-US" altLang="zh-HK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HK" dirty="0"/>
                  <a:t>r (the weighting of the error function):</a:t>
                </a:r>
                <a:br>
                  <a:rPr lang="en-US" altLang="zh-HK" dirty="0"/>
                </a:br>
                <a:r>
                  <a:rPr lang="en-US" altLang="zh-HK" dirty="0"/>
                  <a:t>from -1 to 1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HK" dirty="0"/>
                  <a:t>r = 0 -&gt; correct motion</a:t>
                </a:r>
              </a:p>
            </p:txBody>
          </p:sp>
        </mc:Choice>
        <mc:Fallback xmlns="">
          <p:sp>
            <p:nvSpPr>
              <p:cNvPr id="4" name="文字版面配置區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2"/>
              </p:nvPr>
            </p:nvSpPr>
            <p:spPr>
              <a:xfrm>
                <a:off x="251520" y="1628800"/>
                <a:ext cx="3008313" cy="4691063"/>
              </a:xfrm>
              <a:blipFill rotWithShape="1">
                <a:blip r:embed="rId4"/>
                <a:stretch>
                  <a:fillRect l="-202" t="-260" r="-12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Ani16b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63888" y="2112547"/>
            <a:ext cx="4952653" cy="2461041"/>
          </a:xfrm>
        </p:spPr>
      </p:pic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7859216" cy="526380"/>
          </a:xfrm>
        </p:spPr>
        <p:txBody>
          <a:bodyPr>
            <a:normAutofit fontScale="90000"/>
          </a:bodyPr>
          <a:lstStyle/>
          <a:p>
            <a:r>
              <a:rPr lang="en-US" altLang="zh-HK" dirty="0"/>
              <a:t/>
            </a:r>
            <a:br>
              <a:rPr lang="en-US" altLang="zh-HK" dirty="0"/>
            </a:br>
            <a:r>
              <a:rPr lang="en-US" altLang="zh-HK" sz="2200" dirty="0" smtClean="0"/>
              <a:t>An illustration: Harmonic </a:t>
            </a:r>
            <a:r>
              <a:rPr lang="en-US" altLang="zh-HK" sz="2200" dirty="0"/>
              <a:t>oscillator (actions for correct &amp; wrong motions)</a:t>
            </a:r>
            <a:endParaRPr lang="zh-HK" altLang="en-US" sz="2200" dirty="0"/>
          </a:p>
        </p:txBody>
      </p:sp>
      <p:sp>
        <p:nvSpPr>
          <p:cNvPr id="7" name="TextBox 6"/>
          <p:cNvSpPr txBox="1"/>
          <p:nvPr/>
        </p:nvSpPr>
        <p:spPr>
          <a:xfrm>
            <a:off x="194717" y="971436"/>
            <a:ext cx="8841779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[Meaning of Least Action Principle: If not following the right trajectory, Action will be higher]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275856" y="5363924"/>
            <a:ext cx="45471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[Animation credit:  LEUNG Chun </a:t>
            </a:r>
            <a:r>
              <a:rPr lang="en-US" sz="1400" dirty="0" err="1" smtClean="0"/>
              <a:t>Hei</a:t>
            </a:r>
            <a:r>
              <a:rPr lang="en-US" sz="1400" dirty="0" smtClean="0"/>
              <a:t> (MPhil Student, CUHK)]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3635896" y="1772816"/>
            <a:ext cx="2556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Dashed line = actual path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9302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404664"/>
            <a:ext cx="2722668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Why is it important?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1052736"/>
            <a:ext cx="35566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Go back to Hamilton’s time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1560" y="1556792"/>
            <a:ext cx="79208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H(</a:t>
            </a:r>
            <a:r>
              <a:rPr lang="en-US" sz="2400" i="1" dirty="0" err="1" smtClean="0"/>
              <a:t>x,p</a:t>
            </a:r>
            <a:r>
              <a:rPr lang="en-US" sz="2400" i="1" dirty="0" smtClean="0"/>
              <a:t>)</a:t>
            </a:r>
            <a:r>
              <a:rPr lang="en-US" sz="2400" dirty="0" smtClean="0"/>
              <a:t> describes a system by its </a:t>
            </a:r>
            <a:r>
              <a:rPr lang="en-US" sz="2400" b="1" i="1" dirty="0" smtClean="0"/>
              <a:t>coordinate and momentum</a:t>
            </a:r>
            <a:r>
              <a:rPr lang="en-US" sz="2400" dirty="0" smtClean="0"/>
              <a:t> as it evolves in time</a:t>
            </a:r>
          </a:p>
          <a:p>
            <a:endParaRPr lang="en-US" sz="2400" b="1" i="1" dirty="0"/>
          </a:p>
          <a:p>
            <a:r>
              <a:rPr lang="en-US" sz="2400" dirty="0" smtClean="0"/>
              <a:t>Hamiltonian Mechanics introduces the </a:t>
            </a:r>
            <a:r>
              <a:rPr lang="en-US" sz="2400" b="1" i="1" dirty="0" smtClean="0"/>
              <a:t>Phase Space</a:t>
            </a:r>
            <a:r>
              <a:rPr lang="en-US" sz="2400" dirty="0" smtClean="0"/>
              <a:t> (</a:t>
            </a:r>
            <a:r>
              <a:rPr lang="en-US" sz="2400" dirty="0" err="1" smtClean="0"/>
              <a:t>x,p</a:t>
            </a:r>
            <a:r>
              <a:rPr lang="en-US" sz="2400" dirty="0" smtClean="0"/>
              <a:t>) (2D phase space) for a particle moving in 1D (x-direction) </a:t>
            </a:r>
            <a:endParaRPr lang="en-US" sz="2400" dirty="0"/>
          </a:p>
        </p:txBody>
      </p:sp>
      <p:pic>
        <p:nvPicPr>
          <p:cNvPr id="5" name="Ani1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07904" y="3429000"/>
            <a:ext cx="5274753" cy="29575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5576" y="43651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79512" y="3834914"/>
                <a:ext cx="2880320" cy="24224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HK" dirty="0" smtClean="0"/>
                  <a:t>Harmonic Oscillator</a:t>
                </a:r>
              </a:p>
              <a:p>
                <a:r>
                  <a:rPr lang="en-US" altLang="zh-HK" dirty="0" smtClean="0"/>
                  <a:t>Amplitude A </a:t>
                </a:r>
                <a:r>
                  <a:rPr lang="en-US" altLang="zh-HK" dirty="0"/>
                  <a:t>= 0.5</a:t>
                </a:r>
              </a:p>
              <a:p>
                <a:r>
                  <a:rPr lang="en-US" altLang="zh-HK" dirty="0"/>
                  <a:t>Spring </a:t>
                </a:r>
                <a:r>
                  <a:rPr lang="en-US" altLang="zh-HK" dirty="0" smtClean="0"/>
                  <a:t>constant k </a:t>
                </a:r>
                <a:r>
                  <a:rPr lang="en-US" altLang="zh-HK" dirty="0"/>
                  <a:t>= 1</a:t>
                </a:r>
              </a:p>
              <a:p>
                <a:r>
                  <a:rPr lang="en-US" altLang="zh-HK" dirty="0" smtClean="0"/>
                  <a:t>Mass m </a:t>
                </a:r>
                <a:r>
                  <a:rPr lang="en-US" altLang="zh-HK" dirty="0"/>
                  <a:t>= </a:t>
                </a:r>
                <a:r>
                  <a:rPr lang="en-US" altLang="zh-HK" dirty="0" smtClean="0"/>
                  <a:t>2</a:t>
                </a:r>
              </a:p>
              <a:p>
                <a:r>
                  <a:rPr lang="en-US" altLang="zh-HK" dirty="0" smtClean="0"/>
                  <a:t>Energy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HK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altLang="zh-HK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HK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altLang="zh-HK" i="1">
                        <a:latin typeface="Cambria Math" panose="02040503050406030204" pitchFamily="18" charset="0"/>
                      </a:rPr>
                      <m:t>𝑘</m:t>
                    </m:r>
                    <m:sSup>
                      <m:sSupPr>
                        <m:ctrlPr>
                          <a:rPr lang="en-US" altLang="zh-HK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altLang="zh-HK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altLang="zh-HK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altLang="zh-HK" dirty="0" smtClean="0"/>
              </a:p>
              <a:p>
                <a:r>
                  <a:rPr lang="en-US" altLang="zh-HK" dirty="0" smtClean="0"/>
                  <a:t>Conservation of energy =&gt; System confined to an ellipse in phase space</a:t>
                </a:r>
                <a:endParaRPr lang="en-US" altLang="zh-HK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3834914"/>
                <a:ext cx="2880320" cy="2422458"/>
              </a:xfrm>
              <a:prstGeom prst="rect">
                <a:avLst/>
              </a:prstGeom>
              <a:blipFill rotWithShape="1">
                <a:blip r:embed="rId5"/>
                <a:stretch>
                  <a:fillRect l="-1691" t="-1259" b="-32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35496" y="6386552"/>
            <a:ext cx="3714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[Credit: LEUNG Chun </a:t>
            </a:r>
            <a:r>
              <a:rPr lang="en-US" sz="1400" dirty="0" err="1" smtClean="0"/>
              <a:t>Hei</a:t>
            </a:r>
            <a:r>
              <a:rPr lang="en-US" sz="1400" dirty="0" smtClean="0"/>
              <a:t> (MPhil student, CUHK)]</a:t>
            </a:r>
            <a:endParaRPr lang="en-US" sz="14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808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ni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024" y="836712"/>
            <a:ext cx="6172200" cy="29384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3528" y="4509120"/>
            <a:ext cx="36003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mass </a:t>
            </a:r>
            <a:r>
              <a:rPr lang="en-US" sz="2400" i="1" dirty="0" smtClean="0"/>
              <a:t>m</a:t>
            </a:r>
            <a:r>
              <a:rPr lang="en-US" sz="2400" dirty="0" smtClean="0"/>
              <a:t> </a:t>
            </a:r>
          </a:p>
          <a:p>
            <a:r>
              <a:rPr lang="en-US" sz="2400" dirty="0"/>
              <a:t>s</a:t>
            </a:r>
            <a:r>
              <a:rPr lang="en-US" sz="2400" dirty="0" smtClean="0"/>
              <a:t>pring constant </a:t>
            </a:r>
            <a:r>
              <a:rPr lang="en-US" sz="2400" i="1" dirty="0" smtClean="0"/>
              <a:t>k</a:t>
            </a:r>
            <a:r>
              <a:rPr lang="en-US" sz="2400" dirty="0" smtClean="0"/>
              <a:t> </a:t>
            </a:r>
          </a:p>
          <a:p>
            <a:r>
              <a:rPr lang="en-US" sz="2400" dirty="0" smtClean="0"/>
              <a:t>smooth floor</a:t>
            </a:r>
          </a:p>
          <a:p>
            <a:r>
              <a:rPr lang="en-US" sz="2400" dirty="0" smtClean="0"/>
              <a:t>No air drag…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6732240" y="1628800"/>
            <a:ext cx="21602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K" dirty="0"/>
              <a:t>Amplitude: </a:t>
            </a:r>
            <a:br>
              <a:rPr lang="en-US" altLang="zh-HK" dirty="0"/>
            </a:br>
            <a:r>
              <a:rPr lang="en-US" altLang="zh-HK" dirty="0"/>
              <a:t>A = 0.5</a:t>
            </a:r>
          </a:p>
          <a:p>
            <a:r>
              <a:rPr lang="en-US" altLang="zh-HK" dirty="0"/>
              <a:t>Spring constant:</a:t>
            </a:r>
            <a:br>
              <a:rPr lang="en-US" altLang="zh-HK" dirty="0"/>
            </a:br>
            <a:r>
              <a:rPr lang="en-US" altLang="zh-HK" dirty="0"/>
              <a:t>k = 1</a:t>
            </a:r>
          </a:p>
          <a:p>
            <a:r>
              <a:rPr lang="en-US" altLang="zh-HK" dirty="0"/>
              <a:t>Mass:</a:t>
            </a:r>
            <a:br>
              <a:rPr lang="en-US" altLang="zh-HK" dirty="0"/>
            </a:br>
            <a:r>
              <a:rPr lang="en-US" altLang="zh-HK" dirty="0"/>
              <a:t>m = 2</a:t>
            </a:r>
          </a:p>
        </p:txBody>
      </p:sp>
      <p:sp>
        <p:nvSpPr>
          <p:cNvPr id="7" name="副標題 2"/>
          <p:cNvSpPr txBox="1">
            <a:spLocks/>
          </p:cNvSpPr>
          <p:nvPr/>
        </p:nvSpPr>
        <p:spPr>
          <a:xfrm rot="10800000" flipV="1">
            <a:off x="2796478" y="4437112"/>
            <a:ext cx="6240017" cy="208823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HK" sz="1800" dirty="0" smtClean="0"/>
              <a:t>Template: "Simple Harmonic Motion of a Spring“</a:t>
            </a:r>
            <a:br>
              <a:rPr lang="en-US" altLang="zh-HK" sz="1800" dirty="0" smtClean="0"/>
            </a:br>
            <a:r>
              <a:rPr lang="en-US" altLang="zh-HK" sz="1800" dirty="0" smtClean="0"/>
              <a:t> from the </a:t>
            </a:r>
            <a:r>
              <a:rPr lang="en-US" altLang="zh-HK" sz="1800" b="1" dirty="0" smtClean="0"/>
              <a:t>Wolfram Demonstrations Project</a:t>
            </a:r>
            <a:r>
              <a:rPr lang="en-US" altLang="zh-HK" sz="1800" dirty="0" smtClean="0"/>
              <a:t/>
            </a:r>
            <a:br>
              <a:rPr lang="en-US" altLang="zh-HK" sz="1800" dirty="0" smtClean="0"/>
            </a:br>
            <a:r>
              <a:rPr lang="en-US" altLang="zh-HK" sz="1800" dirty="0" smtClean="0"/>
              <a:t> </a:t>
            </a:r>
            <a:r>
              <a:rPr lang="en-US" altLang="zh-HK" sz="1800" dirty="0" smtClean="0">
                <a:hlinkClick r:id="rId5"/>
              </a:rPr>
              <a:t>http://demonstrations.wolfram.com/SimpleHarmonicMotionOfASpring/</a:t>
            </a:r>
            <a:endParaRPr lang="en-US" altLang="zh-HK" sz="1800" dirty="0" smtClean="0"/>
          </a:p>
          <a:p>
            <a:r>
              <a:rPr lang="en-US" altLang="zh-HK" sz="1800" dirty="0" smtClean="0"/>
              <a:t>Contributed by: </a:t>
            </a:r>
            <a:r>
              <a:rPr lang="en-US" altLang="zh-HK" sz="1800" dirty="0" smtClean="0">
                <a:hlinkClick r:id="rId6"/>
              </a:rPr>
              <a:t>Kenny F. Stephens II</a:t>
            </a:r>
            <a:endParaRPr lang="en-US" altLang="zh-HK" sz="1800" dirty="0" smtClean="0"/>
          </a:p>
          <a:p>
            <a:r>
              <a:rPr lang="en-US" altLang="zh-HK" sz="1800" dirty="0" smtClean="0"/>
              <a:t>Same acknowledgment to other animations, unless stated otherwise</a:t>
            </a:r>
          </a:p>
          <a:p>
            <a:endParaRPr lang="zh-HK" altLang="en-US" sz="1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6315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</a:t>
            </a:fld>
            <a:endParaRPr lang="zh-CN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68" y="404664"/>
            <a:ext cx="7270816" cy="2482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942091"/>
            <a:ext cx="7573948" cy="315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4935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1" y="418400"/>
            <a:ext cx="6192687" cy="236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版面配置區 3"/>
              <p:cNvSpPr txBox="1">
                <a:spLocks/>
              </p:cNvSpPr>
              <p:nvPr/>
            </p:nvSpPr>
            <p:spPr>
              <a:xfrm>
                <a:off x="251521" y="2785764"/>
                <a:ext cx="3024336" cy="352355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altLang="zh-HK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新細明體"/>
                    <a:cs typeface="+mn-cs"/>
                  </a:rPr>
                  <a:t>Amplitude: </a:t>
                </a:r>
                <a:br>
                  <a:rPr kumimoji="0" lang="en-US" altLang="zh-HK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新細明體"/>
                    <a:cs typeface="+mn-cs"/>
                  </a:rPr>
                </a:br>
                <a:r>
                  <a:rPr kumimoji="0" lang="en-US" altLang="zh-HK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新細明體"/>
                    <a:cs typeface="+mn-cs"/>
                  </a:rPr>
                  <a:t>A = 0.5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altLang="zh-HK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新細明體"/>
                    <a:cs typeface="+mn-cs"/>
                  </a:rPr>
                  <a:t>Spring constant:</a:t>
                </a:r>
                <a:br>
                  <a:rPr kumimoji="0" lang="en-US" altLang="zh-HK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新細明體"/>
                    <a:cs typeface="+mn-cs"/>
                  </a:rPr>
                </a:br>
                <a:r>
                  <a:rPr kumimoji="0" lang="en-US" altLang="zh-HK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新細明體"/>
                    <a:cs typeface="+mn-cs"/>
                  </a:rPr>
                  <a:t>k = 1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altLang="zh-HK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新細明體"/>
                    <a:cs typeface="+mn-cs"/>
                  </a:rPr>
                  <a:t>Mass:</a:t>
                </a:r>
                <a:br>
                  <a:rPr kumimoji="0" lang="en-US" altLang="zh-HK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新細明體"/>
                    <a:cs typeface="+mn-cs"/>
                  </a:rPr>
                </a:br>
                <a:r>
                  <a:rPr kumimoji="0" lang="en-US" altLang="zh-HK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新細明體"/>
                    <a:cs typeface="+mn-cs"/>
                  </a:rPr>
                  <a:t>m = 2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altLang="zh-HK" sz="1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新細明體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altLang="zh-HK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新細明體"/>
                    <a:cs typeface="+mn-cs"/>
                  </a:rPr>
                  <a:t>Motion: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lang="en-US" altLang="zh-HK" i="1" noProof="0" dirty="0" smtClean="0">
                    <a:solidFill>
                      <a:sysClr val="windowText" lastClr="000000"/>
                    </a:solidFill>
                  </a:rPr>
                  <a:t>x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altLang="zh-HK" sz="16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/>
                            <a:cs typeface="+mn-cs"/>
                          </a:rPr>
                        </m:ctrlPr>
                      </m:dPr>
                      <m:e>
                        <m:r>
                          <a:rPr kumimoji="0" lang="en-US" altLang="zh-HK" sz="16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𝑡</m:t>
                        </m:r>
                      </m:e>
                    </m:d>
                    <m:r>
                      <a:rPr kumimoji="0" lang="en-US" altLang="zh-HK" sz="16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 </m:t>
                    </m:r>
                    <m:r>
                      <a:rPr kumimoji="0" lang="en-US" altLang="zh-HK" sz="16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𝐴</m:t>
                    </m:r>
                    <m:func>
                      <m:funcPr>
                        <m:ctrlPr>
                          <a:rPr kumimoji="0" lang="en-US" altLang="zh-HK" sz="16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/>
                            <a:cs typeface="+mn-cs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altLang="zh-HK" sz="1600" b="0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kumimoji="0" lang="en-US" altLang="zh-HK" sz="16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ysClr val="windowText" lastClr="00000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</m:ctrlPr>
                          </m:dPr>
                          <m:e>
                            <m:rad>
                              <m:radPr>
                                <m:degHide m:val="on"/>
                                <m:ctrlPr>
                                  <a:rPr kumimoji="0" lang="en-US" altLang="zh-HK" sz="16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sysClr val="windowText" lastClr="000000"/>
                                    </a:solidFill>
                                    <a:effectLst/>
                                    <a:uLnTx/>
                                    <a:uFillTx/>
                                    <a:latin typeface="Cambria Math"/>
                                    <a:cs typeface="+mn-cs"/>
                                  </a:rPr>
                                </m:ctrlPr>
                              </m:radPr>
                              <m:deg/>
                              <m:e>
                                <m:f>
                                  <m:fPr>
                                    <m:ctrlPr>
                                      <a:rPr kumimoji="0" lang="en-US" altLang="zh-HK" sz="1600" b="0" i="1" u="none" strike="noStrike" kern="1200" cap="none" spc="0" normalizeH="0" baseline="0" noProof="0" dirty="0" smtClean="0">
                                        <a:ln>
                                          <a:noFill/>
                                        </a:ln>
                                        <a:solidFill>
                                          <a:sysClr val="windowText" lastClr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kumimoji="0" lang="en-US" altLang="zh-HK" sz="1600" b="0" i="1" u="none" strike="noStrike" kern="1200" cap="none" spc="0" normalizeH="0" baseline="0" noProof="0" dirty="0" smtClean="0">
                                        <a:ln>
                                          <a:noFill/>
                                        </a:ln>
                                        <a:solidFill>
                                          <a:sysClr val="windowText" lastClr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𝑘</m:t>
                                    </m:r>
                                  </m:num>
                                  <m:den>
                                    <m:r>
                                      <a:rPr kumimoji="0" lang="en-US" altLang="zh-HK" sz="1600" b="0" i="1" u="none" strike="noStrike" kern="1200" cap="none" spc="0" normalizeH="0" baseline="0" noProof="0" dirty="0" smtClean="0">
                                        <a:ln>
                                          <a:noFill/>
                                        </a:ln>
                                        <a:solidFill>
                                          <a:sysClr val="windowText" lastClr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𝑚</m:t>
                                    </m:r>
                                  </m:den>
                                </m:f>
                              </m:e>
                            </m:rad>
                            <m:r>
                              <a:rPr kumimoji="0" lang="en-US" altLang="zh-HK" sz="16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ysClr val="windowText" lastClr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𝑡</m:t>
                            </m:r>
                          </m:e>
                        </m:d>
                      </m:e>
                    </m:func>
                  </m:oMath>
                </a14:m>
                <a:endParaRPr kumimoji="0" lang="en-US" altLang="zh-HK" sz="1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新細明體"/>
                  <a:cs typeface="+mn-cs"/>
                </a:endParaRPr>
              </a:p>
            </p:txBody>
          </p:sp>
        </mc:Choice>
        <mc:Fallback xmlns="">
          <p:sp>
            <p:nvSpPr>
              <p:cNvPr id="3" name="文字版面配置區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1" y="2785764"/>
                <a:ext cx="3024336" cy="3523556"/>
              </a:xfrm>
              <a:prstGeom prst="rect">
                <a:avLst/>
              </a:prstGeom>
              <a:blipFill rotWithShape="1">
                <a:blip r:embed="rId6"/>
                <a:stretch>
                  <a:fillRect l="-1008" t="-1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395536" y="5805264"/>
            <a:ext cx="8424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is important!  At this point, we could build a clock to measure time.  Indeed, Hooke invented a watch.  Huygens, Hooke’s contemporary, also invented one.  And they fought over priority!</a:t>
            </a:r>
            <a:endParaRPr lang="en-US" dirty="0"/>
          </a:p>
        </p:txBody>
      </p:sp>
      <p:pic>
        <p:nvPicPr>
          <p:cNvPr id="6" name="Ani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55776" y="2578770"/>
            <a:ext cx="6172200" cy="293846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64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ni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03648" y="1700807"/>
            <a:ext cx="6388224" cy="32204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9592" y="404664"/>
            <a:ext cx="7704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For convenience, sometimes the oscillation is displayed vertically instead without worrying about “g”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1358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ni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84175" y="404664"/>
            <a:ext cx="6856337" cy="34563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版面配置區 3"/>
              <p:cNvSpPr txBox="1">
                <a:spLocks/>
              </p:cNvSpPr>
              <p:nvPr/>
            </p:nvSpPr>
            <p:spPr>
              <a:xfrm>
                <a:off x="251521" y="3145804"/>
                <a:ext cx="3024336" cy="352355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altLang="zh-HK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新細明體"/>
                    <a:cs typeface="+mn-cs"/>
                  </a:rPr>
                  <a:t>Amplitude: </a:t>
                </a:r>
                <a:br>
                  <a:rPr kumimoji="0" lang="en-US" altLang="zh-HK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新細明體"/>
                    <a:cs typeface="+mn-cs"/>
                  </a:rPr>
                </a:br>
                <a:r>
                  <a:rPr kumimoji="0" lang="en-US" altLang="zh-HK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新細明體"/>
                    <a:cs typeface="+mn-cs"/>
                  </a:rPr>
                  <a:t>A = 0.5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altLang="zh-HK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新細明體"/>
                    <a:cs typeface="+mn-cs"/>
                  </a:rPr>
                  <a:t>Spring constant:</a:t>
                </a:r>
                <a:br>
                  <a:rPr kumimoji="0" lang="en-US" altLang="zh-HK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新細明體"/>
                    <a:cs typeface="+mn-cs"/>
                  </a:rPr>
                </a:br>
                <a:r>
                  <a:rPr kumimoji="0" lang="en-US" altLang="zh-HK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新細明體"/>
                    <a:cs typeface="+mn-cs"/>
                  </a:rPr>
                  <a:t>k = 1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altLang="zh-HK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新細明體"/>
                    <a:cs typeface="+mn-cs"/>
                  </a:rPr>
                  <a:t>Mass:</a:t>
                </a:r>
                <a:br>
                  <a:rPr kumimoji="0" lang="en-US" altLang="zh-HK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新細明體"/>
                    <a:cs typeface="+mn-cs"/>
                  </a:rPr>
                </a:br>
                <a:r>
                  <a:rPr kumimoji="0" lang="en-US" altLang="zh-HK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新細明體"/>
                    <a:cs typeface="+mn-cs"/>
                  </a:rPr>
                  <a:t>m = 2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altLang="zh-HK" sz="1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新細明體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altLang="zh-HK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新細明體"/>
                    <a:cs typeface="+mn-cs"/>
                  </a:rPr>
                  <a:t>Motion: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lang="en-US" altLang="zh-HK" i="1" noProof="0" dirty="0" smtClean="0">
                    <a:solidFill>
                      <a:sysClr val="windowText" lastClr="000000"/>
                    </a:solidFill>
                  </a:rPr>
                  <a:t>x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altLang="zh-HK" sz="16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/>
                            <a:cs typeface="+mn-cs"/>
                          </a:rPr>
                        </m:ctrlPr>
                      </m:dPr>
                      <m:e>
                        <m:r>
                          <a:rPr kumimoji="0" lang="en-US" altLang="zh-HK" sz="16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𝑡</m:t>
                        </m:r>
                      </m:e>
                    </m:d>
                    <m:r>
                      <a:rPr kumimoji="0" lang="en-US" altLang="zh-HK" sz="16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 </m:t>
                    </m:r>
                    <m:r>
                      <a:rPr kumimoji="0" lang="en-US" altLang="zh-HK" sz="16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𝐴</m:t>
                    </m:r>
                    <m:func>
                      <m:funcPr>
                        <m:ctrlPr>
                          <a:rPr kumimoji="0" lang="en-US" altLang="zh-HK" sz="16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/>
                            <a:cs typeface="+mn-cs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altLang="zh-HK" sz="1600" b="0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kumimoji="0" lang="en-US" altLang="zh-HK" sz="16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ysClr val="windowText" lastClr="00000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</m:ctrlPr>
                          </m:dPr>
                          <m:e>
                            <m:rad>
                              <m:radPr>
                                <m:degHide m:val="on"/>
                                <m:ctrlPr>
                                  <a:rPr kumimoji="0" lang="en-US" altLang="zh-HK" sz="16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sysClr val="windowText" lastClr="000000"/>
                                    </a:solidFill>
                                    <a:effectLst/>
                                    <a:uLnTx/>
                                    <a:uFillTx/>
                                    <a:latin typeface="Cambria Math"/>
                                    <a:cs typeface="+mn-cs"/>
                                  </a:rPr>
                                </m:ctrlPr>
                              </m:radPr>
                              <m:deg/>
                              <m:e>
                                <m:f>
                                  <m:fPr>
                                    <m:ctrlPr>
                                      <a:rPr kumimoji="0" lang="en-US" altLang="zh-HK" sz="1600" b="0" i="1" u="none" strike="noStrike" kern="1200" cap="none" spc="0" normalizeH="0" baseline="0" noProof="0" dirty="0" smtClean="0">
                                        <a:ln>
                                          <a:noFill/>
                                        </a:ln>
                                        <a:solidFill>
                                          <a:sysClr val="windowText" lastClr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kumimoji="0" lang="en-US" altLang="zh-HK" sz="1600" b="0" i="1" u="none" strike="noStrike" kern="1200" cap="none" spc="0" normalizeH="0" baseline="0" noProof="0" dirty="0" smtClean="0">
                                        <a:ln>
                                          <a:noFill/>
                                        </a:ln>
                                        <a:solidFill>
                                          <a:sysClr val="windowText" lastClr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𝑘</m:t>
                                    </m:r>
                                  </m:num>
                                  <m:den>
                                    <m:r>
                                      <a:rPr kumimoji="0" lang="en-US" altLang="zh-HK" sz="1600" b="0" i="1" u="none" strike="noStrike" kern="1200" cap="none" spc="0" normalizeH="0" baseline="0" noProof="0" dirty="0" smtClean="0">
                                        <a:ln>
                                          <a:noFill/>
                                        </a:ln>
                                        <a:solidFill>
                                          <a:sysClr val="windowText" lastClr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𝑚</m:t>
                                    </m:r>
                                  </m:den>
                                </m:f>
                              </m:e>
                            </m:rad>
                            <m:r>
                              <a:rPr kumimoji="0" lang="en-US" altLang="zh-HK" sz="16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ysClr val="windowText" lastClr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𝑡</m:t>
                            </m:r>
                          </m:e>
                        </m:d>
                      </m:e>
                    </m:func>
                  </m:oMath>
                </a14:m>
                <a:endParaRPr kumimoji="0" lang="en-US" altLang="zh-HK" sz="1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新細明體"/>
                  <a:cs typeface="+mn-cs"/>
                </a:endParaRPr>
              </a:p>
            </p:txBody>
          </p:sp>
        </mc:Choice>
        <mc:Fallback xmlns="">
          <p:sp>
            <p:nvSpPr>
              <p:cNvPr id="3" name="文字版面配置區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1" y="3145804"/>
                <a:ext cx="3024336" cy="3523556"/>
              </a:xfrm>
              <a:prstGeom prst="rect">
                <a:avLst/>
              </a:prstGeom>
              <a:blipFill rotWithShape="1">
                <a:blip r:embed="rId5"/>
                <a:stretch>
                  <a:fillRect l="-1008" t="-1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4283968" y="5517232"/>
            <a:ext cx="29770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How about v(t)? 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2843808" y="44624"/>
            <a:ext cx="33039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Displacement vs time</a:t>
            </a:r>
            <a:endParaRPr lang="en-US" sz="2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0666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93304" y="394742"/>
            <a:ext cx="6851104" cy="1162050"/>
          </a:xfrm>
        </p:spPr>
        <p:txBody>
          <a:bodyPr/>
          <a:lstStyle/>
          <a:p>
            <a:r>
              <a:rPr lang="en-US" altLang="zh-HK" dirty="0"/>
              <a:t/>
            </a:r>
            <a:br>
              <a:rPr lang="en-US" altLang="zh-HK" dirty="0"/>
            </a:br>
            <a:r>
              <a:rPr lang="en-US" altLang="zh-HK" sz="2800" dirty="0" smtClean="0"/>
              <a:t>Harmonic oscillator</a:t>
            </a:r>
            <a:r>
              <a:rPr lang="en-US" altLang="zh-HK" dirty="0" smtClean="0"/>
              <a:t> </a:t>
            </a:r>
            <a:r>
              <a:rPr lang="en-US" altLang="zh-HK" sz="2800" dirty="0"/>
              <a:t>(velocity vs time)</a:t>
            </a:r>
            <a:endParaRPr lang="zh-HK" altLang="en-US" sz="2800" dirty="0"/>
          </a:p>
        </p:txBody>
      </p:sp>
      <p:pic>
        <p:nvPicPr>
          <p:cNvPr id="5" name="Ani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5571" y="1840458"/>
            <a:ext cx="5528717" cy="3460750"/>
          </a:xfrm>
        </p:spPr>
      </p:pic>
      <p:sp>
        <p:nvSpPr>
          <p:cNvPr id="4" name="TextBox 3"/>
          <p:cNvSpPr txBox="1"/>
          <p:nvPr/>
        </p:nvSpPr>
        <p:spPr>
          <a:xfrm>
            <a:off x="1259632" y="5877272"/>
            <a:ext cx="45471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[Animation credit:  LEUNG Chun </a:t>
            </a:r>
            <a:r>
              <a:rPr lang="en-US" sz="1400" dirty="0" err="1" smtClean="0"/>
              <a:t>Hei</a:t>
            </a:r>
            <a:r>
              <a:rPr lang="en-US" sz="1400" dirty="0" smtClean="0"/>
              <a:t> (MPhil Student, CUHK)]</a:t>
            </a:r>
            <a:endParaRPr lang="en-US" sz="1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064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87624" y="-27384"/>
            <a:ext cx="6851104" cy="1162050"/>
          </a:xfrm>
        </p:spPr>
        <p:txBody>
          <a:bodyPr>
            <a:normAutofit/>
          </a:bodyPr>
          <a:lstStyle/>
          <a:p>
            <a:r>
              <a:rPr lang="en-US" altLang="zh-HK" sz="2400" dirty="0" smtClean="0"/>
              <a:t>Harmonic </a:t>
            </a:r>
            <a:r>
              <a:rPr lang="en-US" altLang="zh-HK" sz="2400" dirty="0"/>
              <a:t>oscillator (</a:t>
            </a:r>
            <a:r>
              <a:rPr lang="en-US" altLang="zh-HK" sz="2400" dirty="0" smtClean="0"/>
              <a:t>displacement </a:t>
            </a:r>
            <a:r>
              <a:rPr lang="en-US" altLang="zh-HK" sz="2400" dirty="0"/>
              <a:t>&amp; </a:t>
            </a:r>
            <a:r>
              <a:rPr lang="en-US" altLang="zh-HK" sz="2400" dirty="0" smtClean="0"/>
              <a:t>velocity </a:t>
            </a:r>
            <a:r>
              <a:rPr lang="en-US" altLang="zh-HK" sz="2400" dirty="0"/>
              <a:t>vs time)</a:t>
            </a:r>
            <a:endParaRPr lang="zh-HK" altLang="en-US" sz="2400" dirty="0"/>
          </a:p>
        </p:txBody>
      </p:sp>
      <p:pic>
        <p:nvPicPr>
          <p:cNvPr id="5" name="Ani5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07579" y="1397620"/>
            <a:ext cx="6104781" cy="3111500"/>
          </a:xfrm>
        </p:spPr>
      </p:pic>
      <p:sp>
        <p:nvSpPr>
          <p:cNvPr id="3" name="TextBox 2"/>
          <p:cNvSpPr txBox="1"/>
          <p:nvPr/>
        </p:nvSpPr>
        <p:spPr>
          <a:xfrm>
            <a:off x="1043608" y="4771018"/>
            <a:ext cx="72728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Inspect: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Ranges of time when </a:t>
            </a:r>
            <a:r>
              <a:rPr lang="en-US" b="1" dirty="0" smtClean="0"/>
              <a:t>mass movement and F(x) are in the same direction </a:t>
            </a:r>
            <a:r>
              <a:rPr lang="en-US" dirty="0" smtClean="0"/>
              <a:t>=&gt; </a:t>
            </a:r>
            <a:r>
              <a:rPr lang="en-US" b="1" dirty="0" smtClean="0"/>
              <a:t>speeding up </a:t>
            </a:r>
            <a:r>
              <a:rPr lang="en-US" dirty="0" smtClean="0"/>
              <a:t>of the mass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Ranges of time when </a:t>
            </a:r>
            <a:r>
              <a:rPr lang="en-US" b="1" dirty="0" smtClean="0"/>
              <a:t>mass movement and F(x) are in opposite directions </a:t>
            </a:r>
            <a:r>
              <a:rPr lang="en-US" dirty="0" smtClean="0"/>
              <a:t>=&gt; </a:t>
            </a:r>
            <a:r>
              <a:rPr lang="en-US" b="1" dirty="0" smtClean="0"/>
              <a:t>slowing down </a:t>
            </a:r>
            <a:r>
              <a:rPr lang="en-US" dirty="0" smtClean="0"/>
              <a:t>the mass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Question: Any general statement?  </a:t>
            </a:r>
            <a:endParaRPr lang="en-US" b="1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8</a:t>
            </a:fld>
            <a:endParaRPr lang="zh-CN" altLang="en-US"/>
          </a:p>
        </p:txBody>
      </p:sp>
      <p:sp>
        <p:nvSpPr>
          <p:cNvPr id="6" name="TextBox 5"/>
          <p:cNvSpPr txBox="1"/>
          <p:nvPr/>
        </p:nvSpPr>
        <p:spPr>
          <a:xfrm>
            <a:off x="2909138" y="169476"/>
            <a:ext cx="353507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b="1" dirty="0" smtClean="0"/>
              <a:t>Work-Energy Theorem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663808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615454"/>
            <a:ext cx="8208912" cy="569386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/>
              <a:t>The big picture –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For a type of force </a:t>
            </a:r>
            <a:r>
              <a:rPr lang="en-US" sz="2800" i="1" dirty="0" smtClean="0"/>
              <a:t>F(x)</a:t>
            </a:r>
            <a:r>
              <a:rPr lang="en-US" sz="2800" dirty="0" smtClean="0"/>
              <a:t> (typically depending only on position), </a:t>
            </a:r>
            <a:r>
              <a:rPr lang="en-US" sz="2800" b="1" i="1" dirty="0" smtClean="0"/>
              <a:t>work done </a:t>
            </a:r>
            <a:r>
              <a:rPr lang="en-US" sz="2800" dirty="0" smtClean="0"/>
              <a:t>can be expressed in terms of </a:t>
            </a:r>
            <a:r>
              <a:rPr lang="en-US" sz="2800" b="1" i="1" dirty="0" smtClean="0"/>
              <a:t>difference of potential energies </a:t>
            </a:r>
          </a:p>
          <a:p>
            <a:endParaRPr lang="en-US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Mathematically, </a:t>
            </a:r>
            <a:r>
              <a:rPr lang="en-US" sz="2800" i="1" dirty="0" smtClean="0"/>
              <a:t>F(x) = - </a:t>
            </a:r>
            <a:r>
              <a:rPr lang="en-US" sz="2800" i="1" dirty="0" err="1" smtClean="0"/>
              <a:t>dV</a:t>
            </a:r>
            <a:r>
              <a:rPr lang="en-US" sz="2800" i="1" dirty="0" smtClean="0"/>
              <a:t>/dx </a:t>
            </a:r>
            <a:r>
              <a:rPr lang="en-US" sz="2800" dirty="0" smtClean="0"/>
              <a:t>and thus defines </a:t>
            </a:r>
            <a:r>
              <a:rPr lang="en-US" sz="2800" i="1" dirty="0" smtClean="0"/>
              <a:t>V(x)</a:t>
            </a:r>
          </a:p>
          <a:p>
            <a:endParaRPr lang="en-US" sz="2800" i="1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Work-energy theorem then gives the law of </a:t>
            </a:r>
            <a:r>
              <a:rPr lang="en-US" sz="2800" b="1" i="1" dirty="0" smtClean="0"/>
              <a:t>conservation of (mechanical) energy</a:t>
            </a:r>
          </a:p>
          <a:p>
            <a:endParaRPr lang="en-US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Often provides a convenient way to solve problems, other than solving the equation of motion (following motion in time)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9997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2280</TotalTime>
  <Words>683</Words>
  <Application>Microsoft Office PowerPoint</Application>
  <PresentationFormat>On-screen Show (4:3)</PresentationFormat>
  <Paragraphs>105</Paragraphs>
  <Slides>16</Slides>
  <Notes>1</Notes>
  <HiddenSlides>0</HiddenSlides>
  <MMClips>12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Harmonic oscillator (velocity vs time)</vt:lpstr>
      <vt:lpstr>Harmonic oscillator (displacement &amp; velocity vs time)</vt:lpstr>
      <vt:lpstr>PowerPoint Presentation</vt:lpstr>
      <vt:lpstr>Back to Harmonic Oscillator as example  (PE &amp; KE &amp; E vs time)</vt:lpstr>
      <vt:lpstr>PowerPoint Presentation</vt:lpstr>
      <vt:lpstr>Harmonic oscillator (Configuration Space, displayed horizontally)</vt:lpstr>
      <vt:lpstr>Harmonic oscillator (Configuration Space, displayed vertically)</vt:lpstr>
      <vt:lpstr>PowerPoint Presentation</vt:lpstr>
      <vt:lpstr> An illustration: Harmonic oscillator (actions for correct &amp; wrong motions)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pmhui</dc:creator>
  <cp:lastModifiedBy>PM Hui</cp:lastModifiedBy>
  <cp:revision>228</cp:revision>
  <dcterms:created xsi:type="dcterms:W3CDTF">2017-06-29T07:47:03Z</dcterms:created>
  <dcterms:modified xsi:type="dcterms:W3CDTF">2017-09-26T15:37:05Z</dcterms:modified>
</cp:coreProperties>
</file>